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17375E"/>
    <a:srgbClr val="406A80"/>
    <a:srgbClr val="032E62"/>
    <a:srgbClr val="88C5CC"/>
    <a:srgbClr val="03A9D7"/>
    <a:srgbClr val="45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64" autoAdjust="0"/>
  </p:normalViewPr>
  <p:slideViewPr>
    <p:cSldViewPr snapToGrid="0">
      <p:cViewPr varScale="1">
        <p:scale>
          <a:sx n="92" d="100"/>
          <a:sy n="92" d="100"/>
        </p:scale>
        <p:origin x="75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9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9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9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A7D5C20-3CAC-4BBD-8BC9-3D046BB5CC2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36E776D-AB51-445C-AFEF-4ABBD27C023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L’algoritmo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del Crawler è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relativamente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semplice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insieme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di URL di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tutte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all’indirizzo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URL,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estratti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hyperlinks e,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iterativamente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a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questi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link. Il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loro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verrà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analizzato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salvato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successivamente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indicizzato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7517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L’algoritmo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del Crawler è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relativamente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semplice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dato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insieme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di URL di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tutte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all’indirizzo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URL,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estratti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hyperlinks e,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iterativamente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scaricate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associate a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questi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link. Il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loro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verrà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analizzato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salvato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successivamente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000" spc="-1" dirty="0" err="1">
                <a:uFill>
                  <a:solidFill>
                    <a:srgbClr val="FFFFFF"/>
                  </a:solidFill>
                </a:uFill>
              </a:rPr>
              <a:t>indicizzato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perchè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può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essere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ricco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link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rumore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In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puù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del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è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codificata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termini di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navigazione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offrono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vista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organizzazione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vengono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implementati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collezioni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link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hanno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stesso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dominio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condividono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layout e le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proprietà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88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604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catturarle si e deciso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utilizzare un Random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Walker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una componente incaricata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eettuare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passeggiate aleatorie sul grafo di un sito Web. Questa scelta e motivata dal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fatto che le metodologie selettive per esplorare un sito Web, che derivano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dalla teoria dei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prevedono l'esplorazione di tutte le possibili opzioni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 arrivare alla soluzione. Ma tali tecniche sono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dicilmente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computabili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quanto ricadono nella classe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complessita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NP-completa.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Random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Walker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anche se permette di avere buone approssimazioni nell'e-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splorazione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del grafo del sito, presenta una problematica: potrebbe capitare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 la pagina che sta analizzando non presenta link al suo interno. La so-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luzione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diusa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quella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eettuare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 "salto" verso una qualsiasi altra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pagina. Nel nostro caso, invece, dato che le sequenze da generare devono ave-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 una lunghezza massima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ssata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prima della generazione, se l'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attraversatore</a:t>
            </a:r>
            <a:endParaRPr lang="it-IT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casuale incontra una pagina priva di hyperlink, allora si blocca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semplicemen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966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CBOW consiste nel predire una determinata parola a partire dal suo conte-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sto, che è composto dal numero di parole che vengono prese in considerazione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durante l'apprendimento.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43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Supponiamo di trovarci al passo t, dove si trova il primo caso di apprendi-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mento (the,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L'obiettivo e quello di predire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 the, applicando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formula 1.7 e massimizzando la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probabilita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media logaritmica per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appren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il vettore ottimale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Cos facendo le parole simili avranno vettori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simili. Ad ogni passo vengono aggiornati i vettori delle parole precedente-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mente apprese. Questo processo di apprendimento viene ripetuto sull'intera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collezione di dati. C = 1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098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757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Differenza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word2vec</a:t>
            </a: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98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Tf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abbreviazione di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misura quante volte un termine appare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un documento. Dato che ogni documento ha lunghezza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ovvero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 composto da un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numero di parole, e possibile che un termine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possa apparire molte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volte nei documenti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lunghi rispetto a quelli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endParaRPr lang="it-IT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corti. Questo problema viene risolto dividendo la frequenza dei termini per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lunghezza del documento.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dove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ni;j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il numero di occorrenze del termine ti che si trova nel documento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 , mentre il denominatore e la dimensione del documento dj .</a:t>
            </a:r>
          </a:p>
          <a:p>
            <a:endParaRPr lang="it-IT" sz="1200" b="0" i="0" u="none" strike="noStrike" kern="1200" spc="-1" baseline="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Idf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abbreviazione di inverse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document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misura invece i termini che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 presentano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volte in un documento, ma con meno frequenza in tutta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collezione di documenti. Questo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perche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potrebbero esserci dei termini</a:t>
            </a:r>
          </a:p>
          <a:p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piu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signicativi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 appaiono raramente in un determinato elaborato, ma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frequentemente nel set di documenti. La formula e: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dove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jDj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 il numero di documenti presenti nella collezione, mentre il </a:t>
            </a:r>
            <a:r>
              <a:rPr lang="it-IT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deno</a:t>
            </a:r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it-IT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minatore e il numero di documenti che contengono il termine ti.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619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37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cluster =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ground truth</a:t>
            </a:r>
          </a:p>
          <a:p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cluster size = 5</a:t>
            </a:r>
          </a:p>
          <a:p>
            <a:endParaRPr lang="en-US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Spiega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L2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5940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5221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Probabilità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ami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581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257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716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cluster =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distinte</a:t>
            </a:r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ground truth</a:t>
            </a:r>
          </a:p>
          <a:p>
            <a:r>
              <a:rPr lang="en-US" sz="2000" b="0" strike="noStrike" spc="-1" baseline="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 cluster size = 5</a:t>
            </a:r>
          </a:p>
          <a:p>
            <a:endParaRPr lang="en-US" sz="2000" b="0" strike="noStrike" spc="-1" baseline="0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baseline="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spiega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2615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490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91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238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992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89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15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84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845CD68-E08F-4544-A2E3-BC2FDA763FB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089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Immagine 4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2" name="Immagine 4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Immagin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Immagine 7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6495120"/>
            <a:ext cx="9141840" cy="36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Immagine 12"/>
          <p:cNvPicPr/>
          <p:nvPr/>
        </p:nvPicPr>
        <p:blipFill>
          <a:blip r:embed="rId14"/>
          <a:stretch/>
        </p:blipFill>
        <p:spPr>
          <a:xfrm>
            <a:off x="8150400" y="223920"/>
            <a:ext cx="644040" cy="816480"/>
          </a:xfrm>
          <a:prstGeom prst="rect">
            <a:avLst/>
          </a:prstGeom>
          <a:ln>
            <a:noFill/>
          </a:ln>
        </p:spPr>
      </p:pic>
      <p:pic>
        <p:nvPicPr>
          <p:cNvPr id="2" name="Immagine 7"/>
          <p:cNvPicPr/>
          <p:nvPr/>
        </p:nvPicPr>
        <p:blipFill>
          <a:blip r:embed="rId15"/>
          <a:srcRect l="-477" r="49552" b="1088"/>
          <a:stretch/>
        </p:blipFill>
        <p:spPr>
          <a:xfrm>
            <a:off x="265680" y="289800"/>
            <a:ext cx="2677320" cy="804600"/>
          </a:xfrm>
          <a:prstGeom prst="rect">
            <a:avLst/>
          </a:prstGeom>
          <a:ln w="9360">
            <a:noFill/>
          </a:ln>
        </p:spPr>
      </p:pic>
      <p:pic>
        <p:nvPicPr>
          <p:cNvPr id="3" name="Immagine 11"/>
          <p:cNvPicPr/>
          <p:nvPr/>
        </p:nvPicPr>
        <p:blipFill>
          <a:blip r:embed="rId15"/>
          <a:srcRect l="67967" r="-26" b="37216"/>
          <a:stretch/>
        </p:blipFill>
        <p:spPr>
          <a:xfrm>
            <a:off x="4872240" y="289800"/>
            <a:ext cx="2323800" cy="704160"/>
          </a:xfrm>
          <a:prstGeom prst="rect">
            <a:avLst/>
          </a:prstGeom>
          <a:ln w="9360">
            <a:noFill/>
          </a:ln>
        </p:spPr>
      </p:pic>
      <p:pic>
        <p:nvPicPr>
          <p:cNvPr id="4" name="Picture 35"/>
          <p:cNvPicPr/>
          <p:nvPr/>
        </p:nvPicPr>
        <p:blipFill>
          <a:blip r:embed="rId16"/>
          <a:stretch/>
        </p:blipFill>
        <p:spPr>
          <a:xfrm>
            <a:off x="3487320" y="4886640"/>
            <a:ext cx="2255760" cy="15055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0" y="6521400"/>
            <a:ext cx="9141840" cy="33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UNIBA: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http://www.uniba.it </a:t>
            </a: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DIB: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http://www.di.uniba.it 		 </a:t>
            </a:r>
            <a:r>
              <a:rPr lang="en-US" sz="1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KDDE: </a:t>
            </a:r>
            <a:r>
              <a:rPr lang="en-US" sz="1600" b="0" i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http://kdde.di.uniba.it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2"/>
          <p:cNvPicPr/>
          <p:nvPr/>
        </p:nvPicPr>
        <p:blipFill>
          <a:blip r:embed="rId17"/>
          <a:stretch/>
        </p:blipFill>
        <p:spPr>
          <a:xfrm>
            <a:off x="3670200" y="414360"/>
            <a:ext cx="1104120" cy="50652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6495120"/>
            <a:ext cx="9141840" cy="36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Immagine 12"/>
          <p:cNvPicPr/>
          <p:nvPr/>
        </p:nvPicPr>
        <p:blipFill>
          <a:blip r:embed="rId14"/>
          <a:stretch/>
        </p:blipFill>
        <p:spPr>
          <a:xfrm>
            <a:off x="8150400" y="223920"/>
            <a:ext cx="644040" cy="81648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85800" y="1379880"/>
            <a:ext cx="7770240" cy="1583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Applicazione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tecniche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Word Embedding e Text Mining per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Clustering di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pagine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in un </a:t>
            </a:r>
            <a:r>
              <a:rPr lang="en-US" sz="36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grafo</a:t>
            </a:r>
            <a:r>
              <a:rPr lang="en-US" sz="36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85800" y="3093521"/>
            <a:ext cx="7770240" cy="659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Tesi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Laurea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Programmazione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II</a:t>
            </a:r>
          </a:p>
          <a:p>
            <a:pPr algn="ctr"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Informatica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Tecnologie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per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Produzione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del Software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685800" y="3883228"/>
            <a:ext cx="2805545" cy="2101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Relatore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Prof. Michelangelo </a:t>
            </a: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Ceci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Correlatore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Dott.ssa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Pasqua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Fabiana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Calibri"/>
              </a:rPr>
              <a:t>Lanotte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6590805" y="4292929"/>
            <a:ext cx="1865235" cy="6486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0" strike="noStrike" spc="-1" dirty="0" err="1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Laureando</a:t>
            </a: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</a:t>
            </a:r>
          </a:p>
          <a:p>
            <a:pPr algn="r">
              <a:lnSpc>
                <a:spcPct val="100000"/>
              </a:lnSpc>
            </a:pPr>
            <a:r>
              <a:rPr lang="en-US" b="0" strike="noStrike" spc="-1" dirty="0"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Andrea Del Fante</a:t>
            </a:r>
            <a:endParaRPr lang="en-US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Crawling del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1022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Un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Crawler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un software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automatizzato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permette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l’indicizzazione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Web.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Indicizzare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permette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aumentare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l’efficienza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interrogazioni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utenti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effettuano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durante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navigazione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03" y="2774585"/>
            <a:ext cx="4511514" cy="34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91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Crawling del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11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4202261" cy="47394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Web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formalmente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descritto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come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orientato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Tecniche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Crawling: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Tradizionale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Vincolo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sulle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Liste</a:t>
                </a:r>
                <a:r>
                  <a:rPr lang="en-US" spc="-1" dirty="0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 Web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solidFill>
                    <a:srgbClr val="FF3333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Dato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Web G,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viene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estratto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sottografo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G’ = (V’, E’)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avente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it-IT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it-IT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Gli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URL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vanno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normalizzati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evitare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che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il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Crawler li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analizzi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volta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4202261" cy="4739442"/>
              </a:xfrm>
              <a:prstGeom prst="rect">
                <a:avLst/>
              </a:prstGeom>
              <a:blipFill>
                <a:blip r:embed="rId3"/>
                <a:stretch>
                  <a:fillRect l="-870" t="-772" r="-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7" y="1356839"/>
            <a:ext cx="3825004" cy="494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16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Costruzione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del dataset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7394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Una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volta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concluso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Crawling,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singola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costruito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dataset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basato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della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struttura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Skip-Gram,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applicato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Random Walk standard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Skip-Gram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modificato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applicato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Random Walk 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partenza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fissa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LINE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testuali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Tf-Idf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Doc2Vec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della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+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testuali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Concatenazione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1957435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Random Walk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13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4036007" cy="4454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Random Walk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passeggiata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aleatoria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l’esplorazione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Web. 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generate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sequenze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URL,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partendo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seguendo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ricorsivamente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hyperlink casual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fino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limite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prefissato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tipologie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Random Walk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standard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Random Walk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partenza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fissa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050" name="Picture 2" descr="http://www.mrgeek.me/wp-content/uploads/2014/04/directed-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47" y="2023554"/>
            <a:ext cx="4257304" cy="264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4568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7196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Word2Vec è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algoritmo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Word Embedding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ed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rete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neurale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parole da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input,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trasformate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3063140" y="2471765"/>
                <a:ext cx="29968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𝑤𝑜𝑟𝑑𝑠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40" y="2471765"/>
                <a:ext cx="2996839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2625516" y="3038737"/>
                <a:ext cx="3872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mat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=(0.0, 0.6, −0.1, …)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516" y="3038737"/>
                <a:ext cx="3872086" cy="369332"/>
              </a:xfrm>
              <a:prstGeom prst="rect">
                <a:avLst/>
              </a:prstGeom>
              <a:blipFill>
                <a:blip r:embed="rId4"/>
                <a:stretch>
                  <a:fillRect l="-1260" r="-2047" b="-377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stomShape 3"/>
          <p:cNvSpPr/>
          <p:nvPr/>
        </p:nvSpPr>
        <p:spPr>
          <a:xfrm>
            <a:off x="417239" y="3605708"/>
            <a:ext cx="3773045" cy="2551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CBOW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Skip-Gram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85" y="3605708"/>
            <a:ext cx="4614633" cy="27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55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Skip-Gram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15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808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Trovare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predire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quelle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circostanti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frase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massimizzando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probabilità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media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logaritmica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17240" y="2560832"/>
                <a:ext cx="8288640" cy="808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2560832"/>
                <a:ext cx="8288640" cy="808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3"/>
              <p:cNvSpPr/>
              <p:nvPr/>
            </p:nvSpPr>
            <p:spPr>
              <a:xfrm>
                <a:off x="569640" y="3718915"/>
                <a:ext cx="8288640" cy="2650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Dove: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dimensione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della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finestra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input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i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è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del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i="1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Esempio: 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quick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brown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fox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jumped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over 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lazy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dog.</a:t>
                </a:r>
                <a:endParaRPr lang="en-US" dirty="0"/>
              </a:p>
              <a:p>
                <a:r>
                  <a:rPr lang="en-US" dirty="0"/>
                  <a:t>([quick], the), ([the, brown], quick), ([quick, fox], brown), [...]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(the, quick), (quick, the), (quick, brown), (brown, quick), [...]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10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40" y="3718915"/>
                <a:ext cx="8288640" cy="2650172"/>
              </a:xfrm>
              <a:prstGeom prst="rect">
                <a:avLst/>
              </a:prstGeom>
              <a:blipFill>
                <a:blip r:embed="rId4"/>
                <a:stretch>
                  <a:fillRect l="-588" t="-1379" b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234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Skip-Gram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modificato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16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raggiungere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degli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obiettivi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questa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sperimentazione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deciso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modificare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Skip-gram,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maniera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tale da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considerare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solo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il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sinistro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data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una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parola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Il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valore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>
                    <a:solidFill>
                      <a:srgbClr val="FF3333"/>
                    </a:solidFill>
                    <a:uFill>
                      <a:solidFill>
                        <a:srgbClr val="FFFFFF"/>
                      </a:solidFill>
                    </a:uFill>
                  </a:rPr>
                  <a:t>b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usato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per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aumentare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diminuire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la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finestra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contesto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per dare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importanza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alle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parole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più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vicine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a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quella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analisi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Esempio: </a:t>
                </a:r>
              </a:p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quick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brown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fox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jumped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over the </a:t>
                </a:r>
                <a:r>
                  <a:rPr lang="it-IT" spc="-1" dirty="0" err="1">
                    <a:uFill>
                      <a:solidFill>
                        <a:srgbClr val="FFFFFF"/>
                      </a:solidFill>
                    </a:uFill>
                  </a:rPr>
                  <a:t>lazy</a:t>
                </a: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 dog.</a:t>
                </a:r>
                <a:endParaRPr lang="en-US" dirty="0"/>
              </a:p>
              <a:p>
                <a:r>
                  <a:rPr lang="en-US" dirty="0"/>
                  <a:t>([], the), ([the], quick), ([quick], brown), [...]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(the), (quick, the), (brown, quick), [...]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blipFill>
                <a:blip r:embed="rId3"/>
                <a:stretch>
                  <a:fillRect l="-588" t="-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32715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17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CustomShape 3"/>
              <p:cNvSpPr/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it-IT" spc="-1" dirty="0">
                    <a:uFill>
                      <a:solidFill>
                        <a:srgbClr val="FFFFFF"/>
                      </a:solidFill>
                    </a:uFill>
                  </a:rPr>
                  <a:t>Dato un grafo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G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l’obiettivo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è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quello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rappresentare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ogni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vertice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in un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vettore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, dove </a:t>
                </a:r>
                <a14:m>
                  <m:oMath xmlns:m="http://schemas.openxmlformats.org/officeDocument/2006/math"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≪|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it-IT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Prossimità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primo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ordine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Prossimità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 di secondo </a:t>
                </a:r>
                <a:r>
                  <a:rPr lang="en-US" spc="-1" dirty="0" err="1">
                    <a:uFill>
                      <a:solidFill>
                        <a:srgbClr val="FFFFFF"/>
                      </a:solidFill>
                    </a:uFill>
                  </a:rPr>
                  <a:t>ordine</a:t>
                </a:r>
                <a:r>
                  <a:rPr lang="en-US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endParaRPr lang="en-US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205" name="CustomShap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40" y="1554480"/>
                <a:ext cx="8288640" cy="4400995"/>
              </a:xfrm>
              <a:prstGeom prst="rect">
                <a:avLst/>
              </a:prstGeom>
              <a:blipFill>
                <a:blip r:embed="rId3"/>
                <a:stretch>
                  <a:fillRect l="-588" t="-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698303" y="2771466"/>
                <a:ext cx="2676630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3" y="2771466"/>
                <a:ext cx="2676630" cy="797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98303" y="4506961"/>
                <a:ext cx="2761782" cy="7970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pc="-1" smtClean="0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03" y="4506961"/>
                <a:ext cx="2761782" cy="7970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5" y="2452465"/>
            <a:ext cx="4335895" cy="30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31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Tf-Idf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18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400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Funzione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viene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l’importanza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termine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rispetto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un document o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collezione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Tf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volte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termine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Idf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misura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 termini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presentano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più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volte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ma con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frequenza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tutta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collezione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documenti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3792191" y="2938549"/>
                <a:ext cx="1527469" cy="747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191" y="2938549"/>
                <a:ext cx="1527469" cy="747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2978955" y="4811248"/>
                <a:ext cx="3153940" cy="763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𝑖𝑑𝑓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 : </m:t>
                                  </m:r>
                                  <m:sSub>
                                    <m:sSubPr>
                                      <m:ctrlP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55" y="4811248"/>
                <a:ext cx="3153940" cy="763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267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Doc2Vec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19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4009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Chiamato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anche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Paragraph2Vec,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estensione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Word2Vec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aggrega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tutte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parole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caratterizzato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spostamento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attraverso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parola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L’idea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base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simile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all’apprendimento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Si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matrici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formata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l’altra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parole. 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modelli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Word2Vec.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embedding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paragrafi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combinati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durante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l’apprendimento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ed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aggiornati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mediante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concatenazione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o la media.</a:t>
            </a:r>
          </a:p>
        </p:txBody>
      </p:sp>
    </p:spTree>
    <p:extLst>
      <p:ext uri="{BB962C8B-B14F-4D97-AF65-F5344CB8AC3E}">
        <p14:creationId xmlns:p14="http://schemas.microsoft.com/office/powerpoint/2010/main" val="1361777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Il Web: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sorgente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informazioni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Web è la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più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grande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eterogenea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sorgente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liberamente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fruibile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chiunque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L’estrazione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dal Web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richiede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l’utilizzo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metodologie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campi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KDD (Knowledge Discovery in Databases)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Mining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Analysis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Retrieval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codificata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 solo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contenuto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ma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anche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del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log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navigazione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Clustering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delle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pagine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23406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sfruttano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raggruppare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elementi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K-Means (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n_clusters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HDBScan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min_cluster_size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prima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nel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Clustering,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normalizzati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usando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L2.</a:t>
            </a:r>
          </a:p>
        </p:txBody>
      </p:sp>
    </p:spTree>
    <p:extLst>
      <p:ext uri="{BB962C8B-B14F-4D97-AF65-F5344CB8AC3E}">
        <p14:creationId xmlns:p14="http://schemas.microsoft.com/office/powerpoint/2010/main" val="37072822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21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83636"/>
              </p:ext>
            </p:extLst>
          </p:nvPr>
        </p:nvGraphicFramePr>
        <p:xfrm>
          <a:off x="417242" y="2066517"/>
          <a:ext cx="8335505" cy="317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101">
                  <a:extLst>
                    <a:ext uri="{9D8B030D-6E8A-4147-A177-3AD203B41FA5}">
                      <a16:colId xmlns:a16="http://schemas.microsoft.com/office/drawing/2014/main" val="1145612352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3257976008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2755876584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2408250781"/>
                    </a:ext>
                  </a:extLst>
                </a:gridCol>
                <a:gridCol w="1667101">
                  <a:extLst>
                    <a:ext uri="{9D8B030D-6E8A-4147-A177-3AD203B41FA5}">
                      <a16:colId xmlns:a16="http://schemas.microsoft.com/office/drawing/2014/main" val="4185242918"/>
                    </a:ext>
                  </a:extLst>
                </a:gridCol>
              </a:tblGrid>
              <a:tr h="1209170">
                <a:tc>
                  <a:txBody>
                    <a:bodyPr/>
                    <a:lstStyle/>
                    <a:p>
                      <a:r>
                        <a:rPr lang="it-IT" dirty="0"/>
                        <a:t>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pagine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archi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archi con Liste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#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63604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Illinois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9415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333127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Oxford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44526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35148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16248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 err="1"/>
                        <a:t>Priceton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122493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104585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32331"/>
                  </a:ext>
                </a:extLst>
              </a:tr>
              <a:tr h="490385">
                <a:tc>
                  <a:txBody>
                    <a:bodyPr/>
                    <a:lstStyle/>
                    <a:p>
                      <a:r>
                        <a:rPr lang="it-IT" dirty="0"/>
                        <a:t>Stanford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12372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24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5884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Sperimentazione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-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Metriche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22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175657"/>
            <a:ext cx="8288640" cy="52548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Omogeneità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dovrebbe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elementi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appartenenti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classe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Completezza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lvl="1"/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Tutti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elementi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classe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dovrebbero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appartenere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Cluster.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V-Measure</a:t>
            </a:r>
          </a:p>
          <a:p>
            <a:pPr lvl="1"/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Media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armonica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omogeneità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completezza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Adjusted Mutual Information</a:t>
            </a:r>
          </a:p>
          <a:p>
            <a:pPr lvl="1"/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Probabilità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corrispondenza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ignorando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permutazioni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Adjusted Random Index</a:t>
            </a:r>
          </a:p>
          <a:p>
            <a:pPr lvl="1"/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Similarità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due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processi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Clustering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Silhouette</a:t>
            </a:r>
          </a:p>
          <a:p>
            <a:pPr lvl="1"/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Forma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</a:t>
            </a: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lvl="1"/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8054478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23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3437906" y="1356840"/>
            <a:ext cx="171598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http://site.com </a:t>
            </a:r>
          </a:p>
        </p:txBody>
      </p:sp>
      <p:sp>
        <p:nvSpPr>
          <p:cNvPr id="4" name="Rettangolo 3"/>
          <p:cNvSpPr/>
          <p:nvPr/>
        </p:nvSpPr>
        <p:spPr>
          <a:xfrm>
            <a:off x="3437906" y="1356840"/>
            <a:ext cx="171598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>
            <a:stCxn id="4" idx="2"/>
            <a:endCxn id="9" idx="0"/>
          </p:cNvCxnSpPr>
          <p:nvPr/>
        </p:nvCxnSpPr>
        <p:spPr>
          <a:xfrm flipH="1">
            <a:off x="1597231" y="1726172"/>
            <a:ext cx="2698668" cy="821085"/>
          </a:xfrm>
          <a:prstGeom prst="straightConnector1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783771" y="2548454"/>
            <a:ext cx="1626920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No </a:t>
            </a:r>
            <a:r>
              <a:rPr lang="it-IT" dirty="0" err="1"/>
              <a:t>Constraint</a:t>
            </a:r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783771" y="2547257"/>
            <a:ext cx="1626920" cy="3705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6489866" y="2553195"/>
            <a:ext cx="168113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List </a:t>
            </a:r>
            <a:r>
              <a:rPr lang="it-IT" dirty="0" err="1"/>
              <a:t>Constraint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6489866" y="2553195"/>
            <a:ext cx="1681132" cy="370529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2" name="Connettore 2 21"/>
          <p:cNvCxnSpPr>
            <a:stCxn id="4" idx="2"/>
            <a:endCxn id="16" idx="0"/>
          </p:cNvCxnSpPr>
          <p:nvPr/>
        </p:nvCxnSpPr>
        <p:spPr>
          <a:xfrm>
            <a:off x="4295899" y="1726172"/>
            <a:ext cx="3034533" cy="827023"/>
          </a:xfrm>
          <a:prstGeom prst="straightConnector1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4172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417238" y="4903365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417238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E+T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4172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417238" y="4901079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/>
          <p:cNvSpPr/>
          <p:nvPr/>
        </p:nvSpPr>
        <p:spPr>
          <a:xfrm>
            <a:off x="417238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3" name="Connettore a gomito 42"/>
          <p:cNvCxnSpPr>
            <a:stCxn id="9" idx="1"/>
            <a:endCxn id="26" idx="1"/>
          </p:cNvCxnSpPr>
          <p:nvPr/>
        </p:nvCxnSpPr>
        <p:spPr>
          <a:xfrm rot="10800000" flipV="1">
            <a:off x="417241" y="2732521"/>
            <a:ext cx="366531" cy="1004063"/>
          </a:xfrm>
          <a:prstGeom prst="bentConnector3">
            <a:avLst>
              <a:gd name="adj1" fmla="val 16237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a gomito 45"/>
          <p:cNvCxnSpPr>
            <a:stCxn id="9" idx="1"/>
            <a:endCxn id="27" idx="1"/>
          </p:cNvCxnSpPr>
          <p:nvPr/>
        </p:nvCxnSpPr>
        <p:spPr>
          <a:xfrm rot="10800000" flipV="1">
            <a:off x="417239" y="2732521"/>
            <a:ext cx="366533" cy="2353223"/>
          </a:xfrm>
          <a:prstGeom prst="bentConnector3">
            <a:avLst>
              <a:gd name="adj1" fmla="val 162368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a gomito 47"/>
          <p:cNvCxnSpPr>
            <a:stCxn id="9" idx="1"/>
            <a:endCxn id="25" idx="1"/>
          </p:cNvCxnSpPr>
          <p:nvPr/>
        </p:nvCxnSpPr>
        <p:spPr>
          <a:xfrm rot="10800000" flipV="1">
            <a:off x="417239" y="2732521"/>
            <a:ext cx="366533" cy="3318511"/>
          </a:xfrm>
          <a:prstGeom prst="bentConnector3">
            <a:avLst>
              <a:gd name="adj1" fmla="val 162368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/>
          <p:cNvSpPr txBox="1"/>
          <p:nvPr/>
        </p:nvSpPr>
        <p:spPr>
          <a:xfrm>
            <a:off x="1088077" y="3183676"/>
            <a:ext cx="7288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</a:t>
            </a:r>
          </a:p>
        </p:txBody>
      </p:sp>
      <p:sp>
        <p:nvSpPr>
          <p:cNvPr id="56" name="CasellaDiTesto 55"/>
          <p:cNvSpPr txBox="1"/>
          <p:nvPr/>
        </p:nvSpPr>
        <p:spPr>
          <a:xfrm>
            <a:off x="1088077" y="3608342"/>
            <a:ext cx="123948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53" name="Rettangolo 52"/>
          <p:cNvSpPr/>
          <p:nvPr/>
        </p:nvSpPr>
        <p:spPr>
          <a:xfrm>
            <a:off x="1088077" y="3183676"/>
            <a:ext cx="728848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88077" y="3608342"/>
            <a:ext cx="123948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/>
          <p:cNvSpPr txBox="1"/>
          <p:nvPr/>
        </p:nvSpPr>
        <p:spPr>
          <a:xfrm>
            <a:off x="1088077" y="4108203"/>
            <a:ext cx="71463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LINE</a:t>
            </a:r>
          </a:p>
        </p:txBody>
      </p:sp>
      <p:sp>
        <p:nvSpPr>
          <p:cNvPr id="57" name="Rettangolo 56"/>
          <p:cNvSpPr/>
          <p:nvPr/>
        </p:nvSpPr>
        <p:spPr>
          <a:xfrm>
            <a:off x="1088075" y="4108203"/>
            <a:ext cx="728849" cy="369331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/>
          <p:cNvSpPr txBox="1"/>
          <p:nvPr/>
        </p:nvSpPr>
        <p:spPr>
          <a:xfrm>
            <a:off x="1088074" y="4613518"/>
            <a:ext cx="63384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D2V</a:t>
            </a:r>
          </a:p>
        </p:txBody>
      </p:sp>
      <p:sp>
        <p:nvSpPr>
          <p:cNvPr id="60" name="Rettangolo 59"/>
          <p:cNvSpPr/>
          <p:nvPr/>
        </p:nvSpPr>
        <p:spPr>
          <a:xfrm>
            <a:off x="1088074" y="4613517"/>
            <a:ext cx="633847" cy="362927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/>
          <p:cNvSpPr txBox="1"/>
          <p:nvPr/>
        </p:nvSpPr>
        <p:spPr>
          <a:xfrm>
            <a:off x="1088074" y="5160511"/>
            <a:ext cx="84760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62" name="Rettangolo 61"/>
          <p:cNvSpPr/>
          <p:nvPr/>
        </p:nvSpPr>
        <p:spPr>
          <a:xfrm>
            <a:off x="1088074" y="5166917"/>
            <a:ext cx="847602" cy="362926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2" name="Connettore a gomito 191"/>
          <p:cNvCxnSpPr>
            <a:stCxn id="27" idx="3"/>
            <a:endCxn id="60" idx="1"/>
          </p:cNvCxnSpPr>
          <p:nvPr/>
        </p:nvCxnSpPr>
        <p:spPr>
          <a:xfrm flipV="1">
            <a:off x="758654" y="4794981"/>
            <a:ext cx="329420" cy="290764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a gomito 194"/>
          <p:cNvCxnSpPr>
            <a:stCxn id="27" idx="3"/>
            <a:endCxn id="62" idx="1"/>
          </p:cNvCxnSpPr>
          <p:nvPr/>
        </p:nvCxnSpPr>
        <p:spPr>
          <a:xfrm>
            <a:off x="758654" y="5085745"/>
            <a:ext cx="329420" cy="262635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ttore a gomito 198"/>
          <p:cNvCxnSpPr>
            <a:stCxn id="26" idx="3"/>
            <a:endCxn id="53" idx="1"/>
          </p:cNvCxnSpPr>
          <p:nvPr/>
        </p:nvCxnSpPr>
        <p:spPr>
          <a:xfrm flipV="1">
            <a:off x="803188" y="3367798"/>
            <a:ext cx="284889" cy="368787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ttore a gomito 200"/>
          <p:cNvCxnSpPr>
            <a:stCxn id="26" idx="3"/>
            <a:endCxn id="56" idx="1"/>
          </p:cNvCxnSpPr>
          <p:nvPr/>
        </p:nvCxnSpPr>
        <p:spPr>
          <a:xfrm>
            <a:off x="803188" y="3736585"/>
            <a:ext cx="284889" cy="56423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a gomito 205"/>
          <p:cNvCxnSpPr>
            <a:stCxn id="26" idx="3"/>
            <a:endCxn id="57" idx="1"/>
          </p:cNvCxnSpPr>
          <p:nvPr/>
        </p:nvCxnSpPr>
        <p:spPr>
          <a:xfrm>
            <a:off x="803188" y="3736585"/>
            <a:ext cx="284887" cy="556284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asellaDiTesto 206"/>
          <p:cNvSpPr txBox="1"/>
          <p:nvPr/>
        </p:nvSpPr>
        <p:spPr>
          <a:xfrm>
            <a:off x="3824487" y="4415194"/>
            <a:ext cx="110440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K-</a:t>
            </a:r>
            <a:r>
              <a:rPr lang="it-IT" dirty="0" err="1"/>
              <a:t>Means</a:t>
            </a:r>
            <a:endParaRPr lang="it-IT" dirty="0"/>
          </a:p>
        </p:txBody>
      </p:sp>
      <p:sp>
        <p:nvSpPr>
          <p:cNvPr id="208" name="Rettangolo 207"/>
          <p:cNvSpPr/>
          <p:nvPr/>
        </p:nvSpPr>
        <p:spPr>
          <a:xfrm>
            <a:off x="3830423" y="4415192"/>
            <a:ext cx="1098469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9" name="CasellaDiTesto 208"/>
          <p:cNvSpPr txBox="1"/>
          <p:nvPr/>
        </p:nvSpPr>
        <p:spPr>
          <a:xfrm>
            <a:off x="3740728" y="4978200"/>
            <a:ext cx="130925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HDBScan</a:t>
            </a:r>
            <a:endParaRPr lang="it-IT" dirty="0"/>
          </a:p>
        </p:txBody>
      </p:sp>
      <p:sp>
        <p:nvSpPr>
          <p:cNvPr id="210" name="Rettangolo 209"/>
          <p:cNvSpPr/>
          <p:nvPr/>
        </p:nvSpPr>
        <p:spPr>
          <a:xfrm>
            <a:off x="3740728" y="4972195"/>
            <a:ext cx="1309256" cy="37298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1" name="Parentesi graffa aperta 210"/>
          <p:cNvSpPr/>
          <p:nvPr/>
        </p:nvSpPr>
        <p:spPr>
          <a:xfrm flipH="1">
            <a:off x="3346507" y="3183676"/>
            <a:ext cx="369099" cy="3255600"/>
          </a:xfrm>
          <a:prstGeom prst="leftBrace">
            <a:avLst/>
          </a:prstGeom>
          <a:ln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2" name="CasellaDiTesto 211"/>
          <p:cNvSpPr txBox="1"/>
          <p:nvPr/>
        </p:nvSpPr>
        <p:spPr>
          <a:xfrm>
            <a:off x="1327704" y="5700613"/>
            <a:ext cx="19602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W2V / 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214" name="CasellaDiTesto 213"/>
          <p:cNvSpPr txBox="1"/>
          <p:nvPr/>
        </p:nvSpPr>
        <p:spPr>
          <a:xfrm>
            <a:off x="1327704" y="6139603"/>
            <a:ext cx="18873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D2V / </a:t>
            </a:r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216" name="CasellaDiTesto 215"/>
          <p:cNvSpPr txBox="1"/>
          <p:nvPr/>
        </p:nvSpPr>
        <p:spPr>
          <a:xfrm>
            <a:off x="1327704" y="5954938"/>
            <a:ext cx="18873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+</a:t>
            </a:r>
            <a:endParaRPr lang="it-IT" dirty="0"/>
          </a:p>
        </p:txBody>
      </p:sp>
      <p:sp>
        <p:nvSpPr>
          <p:cNvPr id="217" name="Rettangolo 216"/>
          <p:cNvSpPr/>
          <p:nvPr/>
        </p:nvSpPr>
        <p:spPr>
          <a:xfrm>
            <a:off x="1327703" y="5652989"/>
            <a:ext cx="1960285" cy="786288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9" name="Connettore a gomito 218"/>
          <p:cNvCxnSpPr>
            <a:stCxn id="28" idx="3"/>
            <a:endCxn id="217" idx="1"/>
          </p:cNvCxnSpPr>
          <p:nvPr/>
        </p:nvCxnSpPr>
        <p:spPr>
          <a:xfrm flipV="1">
            <a:off x="1088073" y="6046133"/>
            <a:ext cx="239630" cy="4900"/>
          </a:xfrm>
          <a:prstGeom prst="bentConnector3">
            <a:avLst/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CasellaDiTesto 94"/>
          <p:cNvSpPr txBox="1"/>
          <p:nvPr/>
        </p:nvSpPr>
        <p:spPr>
          <a:xfrm>
            <a:off x="83348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96" name="CasellaDiTesto 95"/>
          <p:cNvSpPr txBox="1"/>
          <p:nvPr/>
        </p:nvSpPr>
        <p:spPr>
          <a:xfrm>
            <a:off x="8385371" y="4904333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</a:t>
            </a:r>
          </a:p>
        </p:txBody>
      </p:sp>
      <p:sp>
        <p:nvSpPr>
          <p:cNvPr id="97" name="CasellaDiTesto 96"/>
          <p:cNvSpPr txBox="1"/>
          <p:nvPr/>
        </p:nvSpPr>
        <p:spPr>
          <a:xfrm>
            <a:off x="8049953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E+T</a:t>
            </a:r>
          </a:p>
        </p:txBody>
      </p:sp>
      <p:sp>
        <p:nvSpPr>
          <p:cNvPr id="98" name="Rettangolo 97"/>
          <p:cNvSpPr/>
          <p:nvPr/>
        </p:nvSpPr>
        <p:spPr>
          <a:xfrm>
            <a:off x="8334840" y="3551919"/>
            <a:ext cx="3859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/>
          <p:cNvSpPr/>
          <p:nvPr/>
        </p:nvSpPr>
        <p:spPr>
          <a:xfrm>
            <a:off x="8385371" y="4902047"/>
            <a:ext cx="341416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ttangolo 99"/>
          <p:cNvSpPr/>
          <p:nvPr/>
        </p:nvSpPr>
        <p:spPr>
          <a:xfrm>
            <a:off x="8049953" y="5866367"/>
            <a:ext cx="67083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CasellaDiTesto 100"/>
          <p:cNvSpPr txBox="1"/>
          <p:nvPr/>
        </p:nvSpPr>
        <p:spPr>
          <a:xfrm>
            <a:off x="7121313" y="3180472"/>
            <a:ext cx="72884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</a:t>
            </a:r>
          </a:p>
        </p:txBody>
      </p:sp>
      <p:sp>
        <p:nvSpPr>
          <p:cNvPr id="102" name="CasellaDiTesto 101"/>
          <p:cNvSpPr txBox="1"/>
          <p:nvPr/>
        </p:nvSpPr>
        <p:spPr>
          <a:xfrm>
            <a:off x="6633813" y="3604443"/>
            <a:ext cx="123948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103" name="Rettangolo 102"/>
          <p:cNvSpPr/>
          <p:nvPr/>
        </p:nvSpPr>
        <p:spPr>
          <a:xfrm>
            <a:off x="7121313" y="3180472"/>
            <a:ext cx="728848" cy="368243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Rettangolo 103"/>
          <p:cNvSpPr/>
          <p:nvPr/>
        </p:nvSpPr>
        <p:spPr>
          <a:xfrm>
            <a:off x="6633813" y="3604443"/>
            <a:ext cx="1239488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CasellaDiTesto 104"/>
          <p:cNvSpPr txBox="1"/>
          <p:nvPr/>
        </p:nvSpPr>
        <p:spPr>
          <a:xfrm>
            <a:off x="7052920" y="4104150"/>
            <a:ext cx="793275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LINE</a:t>
            </a:r>
          </a:p>
        </p:txBody>
      </p:sp>
      <p:sp>
        <p:nvSpPr>
          <p:cNvPr id="106" name="Rettangolo 105"/>
          <p:cNvSpPr/>
          <p:nvPr/>
        </p:nvSpPr>
        <p:spPr>
          <a:xfrm>
            <a:off x="7058919" y="4104150"/>
            <a:ext cx="787276" cy="369331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CasellaDiTesto 106"/>
          <p:cNvSpPr txBox="1"/>
          <p:nvPr/>
        </p:nvSpPr>
        <p:spPr>
          <a:xfrm>
            <a:off x="7058918" y="4605314"/>
            <a:ext cx="633847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D2V</a:t>
            </a:r>
          </a:p>
        </p:txBody>
      </p:sp>
      <p:sp>
        <p:nvSpPr>
          <p:cNvPr id="108" name="Rettangolo 107"/>
          <p:cNvSpPr/>
          <p:nvPr/>
        </p:nvSpPr>
        <p:spPr>
          <a:xfrm>
            <a:off x="7058918" y="4605313"/>
            <a:ext cx="633847" cy="362927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CasellaDiTesto 108"/>
          <p:cNvSpPr txBox="1"/>
          <p:nvPr/>
        </p:nvSpPr>
        <p:spPr>
          <a:xfrm>
            <a:off x="6845163" y="5159307"/>
            <a:ext cx="847602" cy="369332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110" name="Rettangolo 109"/>
          <p:cNvSpPr/>
          <p:nvPr/>
        </p:nvSpPr>
        <p:spPr>
          <a:xfrm>
            <a:off x="6845163" y="5165713"/>
            <a:ext cx="847602" cy="362926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1" name="Connettore a gomito 110"/>
          <p:cNvCxnSpPr>
            <a:stCxn id="99" idx="1"/>
            <a:endCxn id="108" idx="3"/>
          </p:cNvCxnSpPr>
          <p:nvPr/>
        </p:nvCxnSpPr>
        <p:spPr>
          <a:xfrm rot="10800000">
            <a:off x="7692765" y="4786777"/>
            <a:ext cx="692606" cy="299936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a gomito 111"/>
          <p:cNvCxnSpPr>
            <a:stCxn id="99" idx="1"/>
            <a:endCxn id="110" idx="3"/>
          </p:cNvCxnSpPr>
          <p:nvPr/>
        </p:nvCxnSpPr>
        <p:spPr>
          <a:xfrm rot="10800000" flipV="1">
            <a:off x="7692765" y="5086712"/>
            <a:ext cx="692606" cy="260463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a gomito 112"/>
          <p:cNvCxnSpPr>
            <a:stCxn id="98" idx="1"/>
            <a:endCxn id="103" idx="3"/>
          </p:cNvCxnSpPr>
          <p:nvPr/>
        </p:nvCxnSpPr>
        <p:spPr>
          <a:xfrm rot="10800000">
            <a:off x="7850162" y="3364595"/>
            <a:ext cx="484679" cy="37199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a gomito 113"/>
          <p:cNvCxnSpPr>
            <a:stCxn id="98" idx="1"/>
            <a:endCxn id="104" idx="3"/>
          </p:cNvCxnSpPr>
          <p:nvPr/>
        </p:nvCxnSpPr>
        <p:spPr>
          <a:xfrm rot="10800000" flipV="1">
            <a:off x="7873302" y="3736585"/>
            <a:ext cx="461539" cy="52524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a gomito 114"/>
          <p:cNvCxnSpPr>
            <a:stCxn id="98" idx="1"/>
            <a:endCxn id="106" idx="3"/>
          </p:cNvCxnSpPr>
          <p:nvPr/>
        </p:nvCxnSpPr>
        <p:spPr>
          <a:xfrm rot="10800000" flipV="1">
            <a:off x="7846196" y="3736584"/>
            <a:ext cx="488645" cy="55223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asellaDiTesto 115"/>
          <p:cNvSpPr txBox="1"/>
          <p:nvPr/>
        </p:nvSpPr>
        <p:spPr>
          <a:xfrm>
            <a:off x="5598367" y="5700612"/>
            <a:ext cx="19602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W2V / W2V </a:t>
            </a:r>
            <a:r>
              <a:rPr lang="it-IT" dirty="0" err="1"/>
              <a:t>mod</a:t>
            </a:r>
            <a:endParaRPr lang="it-IT" dirty="0"/>
          </a:p>
        </p:txBody>
      </p:sp>
      <p:sp>
        <p:nvSpPr>
          <p:cNvPr id="117" name="CasellaDiTesto 116"/>
          <p:cNvSpPr txBox="1"/>
          <p:nvPr/>
        </p:nvSpPr>
        <p:spPr>
          <a:xfrm>
            <a:off x="5598367" y="6139602"/>
            <a:ext cx="188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D2V / </a:t>
            </a:r>
            <a:r>
              <a:rPr lang="it-IT" dirty="0" err="1"/>
              <a:t>Tf-Idf</a:t>
            </a:r>
            <a:endParaRPr lang="it-IT" dirty="0"/>
          </a:p>
        </p:txBody>
      </p:sp>
      <p:sp>
        <p:nvSpPr>
          <p:cNvPr id="118" name="CasellaDiTesto 117"/>
          <p:cNvSpPr txBox="1"/>
          <p:nvPr/>
        </p:nvSpPr>
        <p:spPr>
          <a:xfrm>
            <a:off x="5598367" y="5954937"/>
            <a:ext cx="18873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/>
              <a:t>+</a:t>
            </a:r>
            <a:endParaRPr lang="it-IT" dirty="0"/>
          </a:p>
        </p:txBody>
      </p:sp>
      <p:sp>
        <p:nvSpPr>
          <p:cNvPr id="119" name="Rettangolo 118"/>
          <p:cNvSpPr/>
          <p:nvPr/>
        </p:nvSpPr>
        <p:spPr>
          <a:xfrm>
            <a:off x="5598366" y="5652988"/>
            <a:ext cx="1960285" cy="786288"/>
          </a:xfrm>
          <a:prstGeom prst="rect">
            <a:avLst/>
          </a:prstGeom>
          <a:noFill/>
          <a:ln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0" name="Connettore a gomito 119"/>
          <p:cNvCxnSpPr>
            <a:stCxn id="100" idx="1"/>
            <a:endCxn id="119" idx="3"/>
          </p:cNvCxnSpPr>
          <p:nvPr/>
        </p:nvCxnSpPr>
        <p:spPr>
          <a:xfrm rot="10800000">
            <a:off x="7558651" y="6046133"/>
            <a:ext cx="491302" cy="4901"/>
          </a:xfrm>
          <a:prstGeom prst="bentConnector3">
            <a:avLst>
              <a:gd name="adj1" fmla="val 5000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Parentesi graffa aperta 163"/>
          <p:cNvSpPr/>
          <p:nvPr/>
        </p:nvSpPr>
        <p:spPr>
          <a:xfrm>
            <a:off x="5060892" y="3208686"/>
            <a:ext cx="434314" cy="3239902"/>
          </a:xfrm>
          <a:prstGeom prst="leftBrace">
            <a:avLst/>
          </a:prstGeom>
          <a:ln>
            <a:solidFill>
              <a:srgbClr val="FF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7" name="Connettore a gomito 76"/>
          <p:cNvCxnSpPr>
            <a:stCxn id="16" idx="3"/>
            <a:endCxn id="98" idx="3"/>
          </p:cNvCxnSpPr>
          <p:nvPr/>
        </p:nvCxnSpPr>
        <p:spPr>
          <a:xfrm>
            <a:off x="8170998" y="2738460"/>
            <a:ext cx="549790" cy="998125"/>
          </a:xfrm>
          <a:prstGeom prst="bentConnector3">
            <a:avLst>
              <a:gd name="adj1" fmla="val 14158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a gomito 78"/>
          <p:cNvCxnSpPr>
            <a:stCxn id="16" idx="3"/>
            <a:endCxn id="99" idx="3"/>
          </p:cNvCxnSpPr>
          <p:nvPr/>
        </p:nvCxnSpPr>
        <p:spPr>
          <a:xfrm>
            <a:off x="8170998" y="2738460"/>
            <a:ext cx="555789" cy="2348253"/>
          </a:xfrm>
          <a:prstGeom prst="bentConnector3">
            <a:avLst>
              <a:gd name="adj1" fmla="val 141131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a gomito 80"/>
          <p:cNvCxnSpPr>
            <a:stCxn id="16" idx="3"/>
            <a:endCxn id="100" idx="3"/>
          </p:cNvCxnSpPr>
          <p:nvPr/>
        </p:nvCxnSpPr>
        <p:spPr>
          <a:xfrm>
            <a:off x="8170998" y="2738460"/>
            <a:ext cx="549790" cy="3312573"/>
          </a:xfrm>
          <a:prstGeom prst="bentConnector3">
            <a:avLst>
              <a:gd name="adj1" fmla="val 141580"/>
            </a:avLst>
          </a:prstGeom>
          <a:ln>
            <a:solidFill>
              <a:srgbClr val="FF33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576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Sperimentazione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24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85"/>
            <a:ext cx="4522324" cy="136260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4" y="4355699"/>
            <a:ext cx="4429496" cy="13268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683" y="1600285"/>
            <a:ext cx="4621157" cy="136260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682" y="4382212"/>
            <a:ext cx="4583703" cy="12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933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Conclusioni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sviluppi</a:t>
            </a:r>
            <a:r>
              <a:rPr lang="en-US" sz="4400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4400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futuri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443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Conclusioni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forniscono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diverse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complementari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che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possono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L’utilizzo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liste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non ha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significativi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L’utilizzo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Skip-Gram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modificato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non ha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prodotto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miglioramenti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significativi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Sviluppi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futuri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Estendere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su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più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9242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9141840" cy="685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70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Grazie</a:t>
            </a:r>
            <a:r>
              <a:rPr lang="en-US" sz="70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per </a:t>
            </a:r>
            <a:r>
              <a:rPr lang="en-US" sz="70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l’attenzione</a:t>
            </a:r>
            <a:endParaRPr lang="en-US" sz="7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26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1"/>
            <a:ext cx="8288640" cy="118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8730949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Rappresentazioni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di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pagine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Web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appresentazione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Il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fondamentale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poiché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 come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trasferimento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dell’informazione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rappresentazione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Stile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formattazione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(CSS)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definisce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rappresentazione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strutturale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L’uso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tag HTML per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organizzare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884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raggruppamento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collezione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omogenei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avendo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come base la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somiglianza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stessi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attività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raggruppamento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molti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campi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Tecniche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state applicate in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analizzare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genetiche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creare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tassionomia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tutte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specie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viventi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Clustering è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analizzare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trovare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lima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Terra.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Operazioni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sono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state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utilizzate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Psicologia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Medicina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identificare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variazioni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malattie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depressioni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 Clustering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viene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usato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campo del 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Business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per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dividere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consumatori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gruppi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successive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attività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z="1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analisi</a:t>
            </a:r>
            <a:r>
              <a:rPr lang="en-US" sz="1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di marketing.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campo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dell’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Retrieval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tecniche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vengono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dividere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gruppi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ognuno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quali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aspetto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particolare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dell’elemento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US" sz="1800" strike="noStrike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0723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Obiettivi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della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tesi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scopo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questa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tesi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applicare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raggruppare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Web.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dettaglio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Capire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se,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combinando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diverse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rappresentazioni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cui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compone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vi è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miglioramento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prodotti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Cercare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aumentare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bontà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dei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Cluster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prodotti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dando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più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importanza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vicino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alla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homepage.</a:t>
            </a:r>
          </a:p>
        </p:txBody>
      </p:sp>
    </p:spTree>
    <p:extLst>
      <p:ext uri="{BB962C8B-B14F-4D97-AF65-F5344CB8AC3E}">
        <p14:creationId xmlns:p14="http://schemas.microsoft.com/office/powerpoint/2010/main" val="18091745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Stato</a:t>
            </a:r>
            <a:r>
              <a:rPr lang="en-US" sz="4400" b="0" strike="noStrike" spc="-1" dirty="0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dell’arte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esistenti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letteratura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classificano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quattro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categorie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, in base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alle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usate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raggruppare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Web: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contenuto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testuale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sui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 log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z="180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trike="noStrike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di 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basati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sulla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  <a:latin typeface="Arial"/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 ad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hyperlink</a:t>
            </a:r>
            <a:endParaRPr lang="en-US" sz="1800" strike="noStrike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4230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Limitazioni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7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Il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pur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avendo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lo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stesso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informativo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essere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contestualmente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I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Web log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potrebbero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produrre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in base ad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ogni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profilo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utente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qualità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Cluster,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generati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base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HTML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Web,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potrebbe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abbassarsi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tag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differenti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ma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offrono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visualizzazione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simile.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algoritmi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 Clustering </a:t>
            </a:r>
            <a:r>
              <a:rPr lang="it-IT" spc="-1" dirty="0">
                <a:uFill>
                  <a:solidFill>
                    <a:srgbClr val="FFFFFF"/>
                  </a:solidFill>
                </a:uFill>
              </a:rPr>
              <a:t>che sfruttano solo le relazioni tra i nodi (</a:t>
            </a:r>
            <a:r>
              <a:rPr lang="en-US" spc="-1" dirty="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</a:rPr>
              <a:t>hyperlink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sono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computazionalmente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costosi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  <a:endParaRPr lang="en-US" spc="-1" dirty="0">
              <a:solidFill>
                <a:srgbClr val="FF3333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6538993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Soluzione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1687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Creare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capace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di: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Combinare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estratte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contenuto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testuale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e quelle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dalla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struttura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grafo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) Web.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Rappresentare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informazioni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estratte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uno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spazio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vettoriale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1026" name="Picture 2" descr="http://1.bp.blogspot.com/-wZQ5j57fW1c/VQ0bJSHw3zI/AAAAAAAAAsY/lYurbOmnyzo/s1600/Samp-browser_internet_page_web_website_window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52" y="3989120"/>
            <a:ext cx="1895104" cy="18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ccia a destra 1"/>
          <p:cNvSpPr/>
          <p:nvPr/>
        </p:nvSpPr>
        <p:spPr>
          <a:xfrm>
            <a:off x="3460071" y="4521036"/>
            <a:ext cx="1692436" cy="831272"/>
          </a:xfrm>
          <a:prstGeom prst="rightArrow">
            <a:avLst/>
          </a:prstGeom>
          <a:solidFill>
            <a:srgbClr val="406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/>
          <p:cNvSpPr txBox="1"/>
          <p:nvPr/>
        </p:nvSpPr>
        <p:spPr>
          <a:xfrm>
            <a:off x="5747657" y="4675062"/>
            <a:ext cx="3176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32E62"/>
                </a:solidFill>
              </a:rPr>
              <a:t>[ 0.4, 1.2, 3.1, … ]</a:t>
            </a:r>
          </a:p>
        </p:txBody>
      </p:sp>
    </p:spTree>
    <p:extLst>
      <p:ext uri="{BB962C8B-B14F-4D97-AF65-F5344CB8AC3E}">
        <p14:creationId xmlns:p14="http://schemas.microsoft.com/office/powerpoint/2010/main" val="5242856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17240" y="220320"/>
            <a:ext cx="7210440" cy="113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17375E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Metodologia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010280" y="6492960"/>
            <a:ext cx="2131560" cy="36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C28A8A1-76D7-45D4-AB5C-A9B97A5A865A}" type="slidenum">
              <a:rPr lang="en-US" sz="1200" b="0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9</a:t>
            </a:fld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17240" y="1554480"/>
            <a:ext cx="8288640" cy="421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metodologia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definita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questa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tesi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è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caratterizzata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da 3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fasi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principali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lnSpc>
                <a:spcPct val="100000"/>
              </a:lnSpc>
            </a:pPr>
            <a:endParaRPr lang="en-US" spc="-1" dirty="0">
              <a:uFill>
                <a:solidFill>
                  <a:srgbClr val="FFFFFF"/>
                </a:solidFill>
              </a:uFill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Crawling del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sito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Costruzione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del Dataset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Clustering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delle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>
                <a:uFill>
                  <a:solidFill>
                    <a:srgbClr val="FFFFFF"/>
                  </a:solidFill>
                </a:uFill>
              </a:rPr>
              <a:t>pagine</a:t>
            </a:r>
            <a:r>
              <a:rPr lang="en-US" spc="-1" dirty="0">
                <a:uFill>
                  <a:solidFill>
                    <a:srgbClr val="FFFFFF"/>
                  </a:solidFill>
                </a:uFill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670034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CaricamentoEsempio</Template>
  <TotalTime>2943</TotalTime>
  <Words>2454</Words>
  <Application>Microsoft Office PowerPoint</Application>
  <PresentationFormat>Presentazione su schermo (4:3)</PresentationFormat>
  <Paragraphs>366</Paragraphs>
  <Slides>26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5" baseType="lpstr">
      <vt:lpstr>Arial</vt:lpstr>
      <vt:lpstr>Calibri</vt:lpstr>
      <vt:lpstr>Cambria Math</vt:lpstr>
      <vt:lpstr>DejaVu Sans</vt:lpstr>
      <vt:lpstr>Symbol</vt:lpstr>
      <vt:lpstr>Times New Roman</vt:lpstr>
      <vt:lpstr>Wingdings</vt:lpstr>
      <vt:lpstr>Office Theme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Business Intelligence Analytics</dc:title>
  <dc:subject/>
  <dc:creator>Gianvito Pio</dc:creator>
  <dc:description/>
  <cp:lastModifiedBy>Andrea Del Fante</cp:lastModifiedBy>
  <cp:revision>236</cp:revision>
  <cp:lastPrinted>2016-11-11T11:43:34Z</cp:lastPrinted>
  <dcterms:created xsi:type="dcterms:W3CDTF">2016-11-02T11:48:06Z</dcterms:created>
  <dcterms:modified xsi:type="dcterms:W3CDTF">2016-11-21T10:55:36Z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73</vt:i4>
  </property>
  <property fmtid="{D5CDD505-2E9C-101B-9397-08002B2CF9AE}" pid="8" name="PresentationFormat">
    <vt:lpwstr>Presentazione su schermo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73</vt:i4>
  </property>
</Properties>
</file>